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24"/>
  </p:notesMasterIdLst>
  <p:handoutMasterIdLst>
    <p:handoutMasterId r:id="rId25"/>
  </p:handoutMasterIdLst>
  <p:sldIdLst>
    <p:sldId id="256" r:id="rId6"/>
    <p:sldId id="258" r:id="rId7"/>
    <p:sldId id="269" r:id="rId8"/>
    <p:sldId id="268" r:id="rId9"/>
    <p:sldId id="270" r:id="rId10"/>
    <p:sldId id="259" r:id="rId11"/>
    <p:sldId id="271" r:id="rId12"/>
    <p:sldId id="274" r:id="rId13"/>
    <p:sldId id="272" r:id="rId14"/>
    <p:sldId id="273" r:id="rId15"/>
    <p:sldId id="267" r:id="rId16"/>
    <p:sldId id="275" r:id="rId17"/>
    <p:sldId id="276" r:id="rId18"/>
    <p:sldId id="277" r:id="rId19"/>
    <p:sldId id="278" r:id="rId20"/>
    <p:sldId id="279" r:id="rId21"/>
    <p:sldId id="280" r:id="rId22"/>
    <p:sldId id="257" r:id="rId23"/>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725" autoAdjust="0"/>
    <p:restoredTop sz="93381" autoAdjust="0"/>
  </p:normalViewPr>
  <p:slideViewPr>
    <p:cSldViewPr>
      <p:cViewPr varScale="1">
        <p:scale>
          <a:sx n="68" d="100"/>
          <a:sy n="68" d="100"/>
        </p:scale>
        <p:origin x="1806" y="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8/20/2021</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8/20/2021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image" Target="../media/image9.jpe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cid:image001.png@01D16D8C.9C905A10"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9146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pic>
        <p:nvPicPr>
          <p:cNvPr id="13" name="Picture 1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3" r:link="rId4">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pic>
        <p:nvPicPr>
          <p:cNvPr id="4" name="Picture 3">
            <a:extLst>
              <a:ext uri="{FF2B5EF4-FFF2-40B4-BE49-F238E27FC236}">
                <a16:creationId xmlns:a16="http://schemas.microsoft.com/office/drawing/2014/main" id="{52568BE7-139D-C44C-8B06-67E76EBF636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75961" y="5169237"/>
            <a:ext cx="6172200" cy="92733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 id="2147483681" r:id="rId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package" Target="../embeddings/Microsoft_Word_Document.docx"/><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sz="2400" dirty="0"/>
              <a:t>Sustainable Intensification of Maize Cereal System using the Rip Tillage Technique in Semi-arid Areas of </a:t>
            </a:r>
            <a:r>
              <a:rPr lang="en-US" sz="2400" dirty="0" err="1"/>
              <a:t>Kiteto</a:t>
            </a:r>
            <a:r>
              <a:rPr lang="en-US" sz="2400" dirty="0"/>
              <a:t> District, </a:t>
            </a:r>
            <a:r>
              <a:rPr lang="en-US" sz="2400" dirty="0" err="1"/>
              <a:t>Manyara</a:t>
            </a:r>
            <a:r>
              <a:rPr lang="en-US" sz="2400" dirty="0"/>
              <a:t> Region in Tanzania</a:t>
            </a:r>
          </a:p>
          <a:p>
            <a:endParaRPr lang="en-US" dirty="0"/>
          </a:p>
        </p:txBody>
      </p:sp>
      <p:sp>
        <p:nvSpPr>
          <p:cNvPr id="3" name="Text Placeholder 2"/>
          <p:cNvSpPr>
            <a:spLocks noGrp="1"/>
          </p:cNvSpPr>
          <p:nvPr>
            <p:ph type="body" sz="quarter" idx="12"/>
          </p:nvPr>
        </p:nvSpPr>
        <p:spPr/>
        <p:txBody>
          <a:bodyPr/>
          <a:lstStyle/>
          <a:p>
            <a:r>
              <a:rPr lang="en-US" dirty="0" err="1"/>
              <a:t>Swai</a:t>
            </a:r>
            <a:r>
              <a:rPr lang="en-US" dirty="0"/>
              <a:t>, E.; (TARI) </a:t>
            </a:r>
            <a:r>
              <a:rPr lang="en-US" dirty="0" err="1"/>
              <a:t>Mwinuka</a:t>
            </a:r>
            <a:r>
              <a:rPr lang="en-US" dirty="0"/>
              <a:t>, L.; Fischer, G (IITA); </a:t>
            </a:r>
            <a:r>
              <a:rPr lang="en-US" dirty="0" err="1"/>
              <a:t>Kimaro</a:t>
            </a:r>
            <a:r>
              <a:rPr lang="en-US" dirty="0"/>
              <a:t>, A(ICRAF); Manda, J (IITA); and Bekunda, M (IITA)</a:t>
            </a:r>
          </a:p>
          <a:p>
            <a:endParaRPr lang="en-US" sz="2000" dirty="0"/>
          </a:p>
          <a:p>
            <a:r>
              <a:rPr lang="en-US" sz="2000" dirty="0"/>
              <a:t>Africa RISING ESA Project Monthly seminar presentation </a:t>
            </a:r>
          </a:p>
          <a:p>
            <a:r>
              <a:rPr lang="en-US" sz="2000" dirty="0"/>
              <a:t>5/08/2021</a:t>
            </a:r>
          </a:p>
        </p:txBody>
      </p:sp>
    </p:spTree>
    <p:extLst>
      <p:ext uri="{BB962C8B-B14F-4D97-AF65-F5344CB8AC3E}">
        <p14:creationId xmlns:p14="http://schemas.microsoft.com/office/powerpoint/2010/main" val="2439034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Effect of tillage methods on cumulative infiltration</a:t>
            </a:r>
          </a:p>
          <a:p>
            <a:endParaRPr lang="en-US" dirty="0"/>
          </a:p>
        </p:txBody>
      </p:sp>
      <p:sp>
        <p:nvSpPr>
          <p:cNvPr id="4" name="TextBox 3">
            <a:extLst>
              <a:ext uri="{FF2B5EF4-FFF2-40B4-BE49-F238E27FC236}">
                <a16:creationId xmlns:a16="http://schemas.microsoft.com/office/drawing/2014/main" id="{01F95188-B777-45C8-B957-456B128CB408}"/>
              </a:ext>
            </a:extLst>
          </p:cNvPr>
          <p:cNvSpPr txBox="1"/>
          <p:nvPr/>
        </p:nvSpPr>
        <p:spPr>
          <a:xfrm>
            <a:off x="533400" y="2743200"/>
            <a:ext cx="7772400" cy="2308324"/>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RT had significantly  (P = 0.02) higher cumulative infiltration at the maize grain filling stage compared to CT treatment .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These findings suggest that higher cumulative infiltration registered under RT was influenced by the tillage method.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For example, RT treatment had more than twice the cumulative infiltration over the CT treatment at grain filling stage. </a:t>
            </a:r>
          </a:p>
        </p:txBody>
      </p:sp>
    </p:spTree>
    <p:extLst>
      <p:ext uri="{BB962C8B-B14F-4D97-AF65-F5344CB8AC3E}">
        <p14:creationId xmlns:p14="http://schemas.microsoft.com/office/powerpoint/2010/main" val="41605622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33400" y="838200"/>
            <a:ext cx="6858000" cy="838200"/>
          </a:xfrm>
        </p:spPr>
        <p:txBody>
          <a:bodyPr>
            <a:normAutofit fontScale="62500" lnSpcReduction="20000"/>
          </a:bodyPr>
          <a:lstStyle/>
          <a:p>
            <a:r>
              <a:rPr lang="en-US" dirty="0"/>
              <a:t>Effect of rip tillage and conventional tillage on soil water content </a:t>
            </a:r>
          </a:p>
        </p:txBody>
      </p:sp>
      <p:pic>
        <p:nvPicPr>
          <p:cNvPr id="7" name="Picture 2">
            <a:extLst>
              <a:ext uri="{FF2B5EF4-FFF2-40B4-BE49-F238E27FC236}">
                <a16:creationId xmlns:a16="http://schemas.microsoft.com/office/drawing/2014/main" id="{931AF35B-FBF2-4A55-B047-9AF7C4EE1C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399" y="1752600"/>
            <a:ext cx="7543801"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69131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Effect of rip tillage and conventional tillage on soil water content </a:t>
            </a:r>
          </a:p>
          <a:p>
            <a:endParaRPr lang="en-US" dirty="0"/>
          </a:p>
        </p:txBody>
      </p:sp>
      <p:sp>
        <p:nvSpPr>
          <p:cNvPr id="4" name="TextBox 3">
            <a:extLst>
              <a:ext uri="{FF2B5EF4-FFF2-40B4-BE49-F238E27FC236}">
                <a16:creationId xmlns:a16="http://schemas.microsoft.com/office/drawing/2014/main" id="{01F95188-B777-45C8-B957-456B128CB408}"/>
              </a:ext>
            </a:extLst>
          </p:cNvPr>
          <p:cNvSpPr txBox="1"/>
          <p:nvPr/>
        </p:nvSpPr>
        <p:spPr>
          <a:xfrm>
            <a:off x="533400" y="3421966"/>
            <a:ext cx="7772400" cy="646331"/>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The RT treatment conserved more water compared to CT treatment at grain filling stage.</a:t>
            </a:r>
          </a:p>
        </p:txBody>
      </p:sp>
    </p:spTree>
    <p:extLst>
      <p:ext uri="{BB962C8B-B14F-4D97-AF65-F5344CB8AC3E}">
        <p14:creationId xmlns:p14="http://schemas.microsoft.com/office/powerpoint/2010/main" val="3608600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14400"/>
            <a:ext cx="7620000" cy="914400"/>
          </a:xfrm>
        </p:spPr>
        <p:txBody>
          <a:bodyPr/>
          <a:lstStyle/>
          <a:p>
            <a:r>
              <a:rPr lang="en-US" sz="4000" dirty="0"/>
              <a:t>Economic gains and gross margin analysis </a:t>
            </a:r>
            <a:br>
              <a:rPr lang="en-US" dirty="0"/>
            </a:br>
            <a:endParaRPr lang="en-US" dirty="0"/>
          </a:p>
        </p:txBody>
      </p:sp>
      <p:graphicFrame>
        <p:nvGraphicFramePr>
          <p:cNvPr id="5" name="Object 4">
            <a:extLst>
              <a:ext uri="{FF2B5EF4-FFF2-40B4-BE49-F238E27FC236}">
                <a16:creationId xmlns:a16="http://schemas.microsoft.com/office/drawing/2014/main" id="{EB4A6566-3EDF-47E5-B9CA-78255F203E17}"/>
              </a:ext>
            </a:extLst>
          </p:cNvPr>
          <p:cNvGraphicFramePr>
            <a:graphicFrameLocks noChangeAspect="1"/>
          </p:cNvGraphicFramePr>
          <p:nvPr>
            <p:extLst>
              <p:ext uri="{D42A27DB-BD31-4B8C-83A1-F6EECF244321}">
                <p14:modId xmlns:p14="http://schemas.microsoft.com/office/powerpoint/2010/main" val="1560406863"/>
              </p:ext>
            </p:extLst>
          </p:nvPr>
        </p:nvGraphicFramePr>
        <p:xfrm>
          <a:off x="457200" y="2362200"/>
          <a:ext cx="8069263" cy="4394200"/>
        </p:xfrm>
        <a:graphic>
          <a:graphicData uri="http://schemas.openxmlformats.org/presentationml/2006/ole">
            <mc:AlternateContent xmlns:mc="http://schemas.openxmlformats.org/markup-compatibility/2006">
              <mc:Choice xmlns:v="urn:schemas-microsoft-com:vml" Requires="v">
                <p:oleObj name="Document" r:id="rId2" imgW="6097016" imgH="3330448" progId="Word.Document.12">
                  <p:embed/>
                </p:oleObj>
              </mc:Choice>
              <mc:Fallback>
                <p:oleObj name="Document" r:id="rId2" imgW="6097016" imgH="3330448" progId="Word.Document.12">
                  <p:embed/>
                  <p:pic>
                    <p:nvPicPr>
                      <p:cNvPr id="3" name="Object 2"/>
                      <p:cNvPicPr/>
                      <p:nvPr/>
                    </p:nvPicPr>
                    <p:blipFill>
                      <a:blip r:embed="rId3"/>
                      <a:stretch>
                        <a:fillRect/>
                      </a:stretch>
                    </p:blipFill>
                    <p:spPr>
                      <a:xfrm>
                        <a:off x="457200" y="2362200"/>
                        <a:ext cx="8069263" cy="4394200"/>
                      </a:xfrm>
                      <a:prstGeom prst="rect">
                        <a:avLst/>
                      </a:prstGeom>
                    </p:spPr>
                  </p:pic>
                </p:oleObj>
              </mc:Fallback>
            </mc:AlternateContent>
          </a:graphicData>
        </a:graphic>
      </p:graphicFrame>
    </p:spTree>
    <p:extLst>
      <p:ext uri="{BB962C8B-B14F-4D97-AF65-F5344CB8AC3E}">
        <p14:creationId xmlns:p14="http://schemas.microsoft.com/office/powerpoint/2010/main" val="42883364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Economic gains and gross margin analysis </a:t>
            </a:r>
          </a:p>
          <a:p>
            <a:endParaRPr lang="en-US" dirty="0"/>
          </a:p>
        </p:txBody>
      </p:sp>
      <p:sp>
        <p:nvSpPr>
          <p:cNvPr id="4" name="TextBox 3">
            <a:extLst>
              <a:ext uri="{FF2B5EF4-FFF2-40B4-BE49-F238E27FC236}">
                <a16:creationId xmlns:a16="http://schemas.microsoft.com/office/drawing/2014/main" id="{01F95188-B777-45C8-B957-456B128CB408}"/>
              </a:ext>
            </a:extLst>
          </p:cNvPr>
          <p:cNvSpPr txBox="1"/>
          <p:nvPr/>
        </p:nvSpPr>
        <p:spPr>
          <a:xfrm>
            <a:off x="533400" y="2819400"/>
            <a:ext cx="7772400" cy="2308324"/>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Farmers are more likely to realize higher profits under RT compared to CT’.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These results are only indicative of the potential economic gains of RT and not the actual profit.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Findings suggest that farmers using RT tillage method are more likely to realize more returns compared to the CT tillage method.</a:t>
            </a:r>
          </a:p>
          <a:p>
            <a:pPr marR="0" lvl="0" algn="l" defTabSz="914400" rtl="0" eaLnBrk="1" fontAlgn="auto" latinLnBrk="0" hangingPunct="1">
              <a:lnSpc>
                <a:spcPct val="100000"/>
              </a:lnSpc>
              <a:spcBef>
                <a:spcPts val="0"/>
              </a:spcBef>
              <a:spcAft>
                <a:spcPts val="0"/>
              </a:spcAft>
              <a:buClrTx/>
              <a:buSzTx/>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767626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Food security</a:t>
            </a:r>
          </a:p>
          <a:p>
            <a:endParaRPr lang="en-US" dirty="0"/>
          </a:p>
        </p:txBody>
      </p:sp>
      <p:sp>
        <p:nvSpPr>
          <p:cNvPr id="4" name="TextBox 3">
            <a:extLst>
              <a:ext uri="{FF2B5EF4-FFF2-40B4-BE49-F238E27FC236}">
                <a16:creationId xmlns:a16="http://schemas.microsoft.com/office/drawing/2014/main" id="{01F95188-B777-45C8-B957-456B128CB408}"/>
              </a:ext>
            </a:extLst>
          </p:cNvPr>
          <p:cNvSpPr txBox="1"/>
          <p:nvPr/>
        </p:nvSpPr>
        <p:spPr>
          <a:xfrm>
            <a:off x="534572" y="2133600"/>
            <a:ext cx="7772400" cy="2308324"/>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The result indicated that RT treatments in combination with DKC9089 and WE2109 improved maize varieties significantly produced more calories and proteins compared to CT in combination with the same maize varieties.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These had an increment of 3.24 million Kcal/ha (i.e., 20% increase) calories and 3.33 million kcal/ha (22% increase), respectively over CT tillage treatments and with the same varieties.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376330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D55588E1-A0DB-4ED7-BFBB-44E3EC99C0F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1066800"/>
            <a:ext cx="7772400" cy="4572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a:extLst>
              <a:ext uri="{FF2B5EF4-FFF2-40B4-BE49-F238E27FC236}">
                <a16:creationId xmlns:a16="http://schemas.microsoft.com/office/drawing/2014/main" id="{F84ED354-6274-48DD-87F6-690C79776702}"/>
              </a:ext>
            </a:extLst>
          </p:cNvPr>
          <p:cNvSpPr txBox="1"/>
          <p:nvPr/>
        </p:nvSpPr>
        <p:spPr>
          <a:xfrm>
            <a:off x="685800" y="5105400"/>
            <a:ext cx="7772400" cy="1754326"/>
          </a:xfrm>
          <a:prstGeom prst="rect">
            <a:avLst/>
          </a:prstGeom>
          <a:noFill/>
        </p:spPr>
        <p:txBody>
          <a:bodyPr wrap="square">
            <a:spAutoFit/>
          </a:bodyPr>
          <a:lstStyle/>
          <a:p>
            <a:r>
              <a:rPr lang="en-US" dirty="0"/>
              <a:t>*= Figures given in the table are reported in million; **= No grain yield harvested from mother plot in 2018/2019 season due to drought; CT = Conventional tillage; DCK9089 = commercial hybrid maize variety; WE2109 = Water Efficiency Maize variety; RT = Rip tillage method. SE± = Standard error; CV = Coefficient of variation; Means followed with the same letter within a column are not significantly different at 5% probability level.</a:t>
            </a:r>
          </a:p>
        </p:txBody>
      </p:sp>
    </p:spTree>
    <p:extLst>
      <p:ext uri="{BB962C8B-B14F-4D97-AF65-F5344CB8AC3E}">
        <p14:creationId xmlns:p14="http://schemas.microsoft.com/office/powerpoint/2010/main" val="32459129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Conclusions</a:t>
            </a:r>
          </a:p>
        </p:txBody>
      </p:sp>
      <p:sp>
        <p:nvSpPr>
          <p:cNvPr id="4" name="TextBox 3">
            <a:extLst>
              <a:ext uri="{FF2B5EF4-FFF2-40B4-BE49-F238E27FC236}">
                <a16:creationId xmlns:a16="http://schemas.microsoft.com/office/drawing/2014/main" id="{01F95188-B777-45C8-B957-456B128CB408}"/>
              </a:ext>
            </a:extLst>
          </p:cNvPr>
          <p:cNvSpPr txBox="1"/>
          <p:nvPr/>
        </p:nvSpPr>
        <p:spPr>
          <a:xfrm>
            <a:off x="534572" y="2133600"/>
            <a:ext cx="7772400" cy="3139321"/>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Findings clearly revealed that both rip tillage and water efficient maize varieties cannot perform well under extremely low soil moisture supply.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For example in 2018/2019 cropping season, the study areas received only 72 mm of rains which led to a crop failure regardless of tillage methods and varieties used.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Study showed that use of rip tillage method is superior over conventional tillage in season with reasonable soil moisture  supply.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00971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Introduction</a:t>
            </a:r>
          </a:p>
        </p:txBody>
      </p:sp>
      <p:sp>
        <p:nvSpPr>
          <p:cNvPr id="4" name="TextBox 3">
            <a:extLst>
              <a:ext uri="{FF2B5EF4-FFF2-40B4-BE49-F238E27FC236}">
                <a16:creationId xmlns:a16="http://schemas.microsoft.com/office/drawing/2014/main" id="{01F95188-B777-45C8-B957-456B128CB408}"/>
              </a:ext>
            </a:extLst>
          </p:cNvPr>
          <p:cNvSpPr txBox="1"/>
          <p:nvPr/>
        </p:nvSpPr>
        <p:spPr>
          <a:xfrm>
            <a:off x="533400" y="2133600"/>
            <a:ext cx="7772400" cy="4247317"/>
          </a:xfrm>
          <a:prstGeom prst="rect">
            <a:avLst/>
          </a:prstGeom>
          <a:noFill/>
        </p:spPr>
        <p:txBody>
          <a:bodyPr wrap="square">
            <a:spAutoFit/>
          </a:bodyPr>
          <a:lstStyle/>
          <a:p>
            <a:pPr marL="285750" indent="-285750">
              <a:buFont typeface="Arial" panose="020B0604020202020204" pitchFamily="34" charset="0"/>
              <a:buChar char="•"/>
            </a:pPr>
            <a:r>
              <a:rPr lang="en-US" dirty="0"/>
              <a:t>More than 65% of smallholder farmers in </a:t>
            </a:r>
            <a:r>
              <a:rPr lang="en-US" dirty="0" err="1"/>
              <a:t>Kiteto</a:t>
            </a:r>
            <a:r>
              <a:rPr lang="en-US" dirty="0"/>
              <a:t> district use tractor-mounted disc-ploughs for primary tillage, 16.7% use fertilizers and 84.6% use local recycled seeds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Continues use of  tractor mounted  disc plough  lead s to soil compaction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occurrence of hardpans have a negative influence on soil hydrological  and physical properties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As a result, farmers have continued to realize low production of the major staple cereal, maize, as well as other crops grown in the area such as pigeon pea, sunflower, and cowpeas  </a:t>
            </a:r>
            <a:r>
              <a:rPr lang="en-US" dirty="0" err="1"/>
              <a:t>interalia</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Use of rip tillage has potential to  reduce the effect of hardpan</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631099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Cont.</a:t>
            </a:r>
          </a:p>
        </p:txBody>
      </p:sp>
      <p:sp>
        <p:nvSpPr>
          <p:cNvPr id="4" name="TextBox 3">
            <a:extLst>
              <a:ext uri="{FF2B5EF4-FFF2-40B4-BE49-F238E27FC236}">
                <a16:creationId xmlns:a16="http://schemas.microsoft.com/office/drawing/2014/main" id="{01F95188-B777-45C8-B957-456B128CB408}"/>
              </a:ext>
            </a:extLst>
          </p:cNvPr>
          <p:cNvSpPr txBox="1"/>
          <p:nvPr/>
        </p:nvSpPr>
        <p:spPr>
          <a:xfrm>
            <a:off x="533400" y="2133600"/>
            <a:ext cx="7772400" cy="1200329"/>
          </a:xfrm>
          <a:prstGeom prst="rect">
            <a:avLst/>
          </a:prstGeom>
          <a:noFill/>
        </p:spPr>
        <p:txBody>
          <a:bodyPr wrap="square">
            <a:spAutoFit/>
          </a:bodyPr>
          <a:lstStyle/>
          <a:p>
            <a:pPr marL="285750" indent="-285750">
              <a:buFont typeface="Arial" panose="020B0604020202020204" pitchFamily="34" charset="0"/>
              <a:buChar char="•"/>
            </a:pPr>
            <a:r>
              <a:rPr lang="en-US" dirty="0"/>
              <a:t>During 2018/2019 and 2019/2020 crop seasons study was undertaken at </a:t>
            </a:r>
            <a:r>
              <a:rPr lang="en-US" dirty="0" err="1"/>
              <a:t>Kiperesa</a:t>
            </a:r>
            <a:r>
              <a:rPr lang="en-US" dirty="0"/>
              <a:t> village to assess the benefits of RT in terms of maize performance, economic gain, soil water conservation and nutrition. </a:t>
            </a:r>
          </a:p>
          <a:p>
            <a:endParaRPr lang="en-US" dirty="0"/>
          </a:p>
        </p:txBody>
      </p:sp>
    </p:spTree>
    <p:extLst>
      <p:ext uri="{BB962C8B-B14F-4D97-AF65-F5344CB8AC3E}">
        <p14:creationId xmlns:p14="http://schemas.microsoft.com/office/powerpoint/2010/main" val="3708869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8125" y="1371600"/>
            <a:ext cx="8229600" cy="1143000"/>
          </a:xfrm>
        </p:spPr>
        <p:txBody>
          <a:bodyPr>
            <a:normAutofit/>
          </a:bodyPr>
          <a:lstStyle/>
          <a:p>
            <a:r>
              <a:rPr lang="en-US" dirty="0"/>
              <a:t>Ripper tillage implement</a:t>
            </a:r>
          </a:p>
        </p:txBody>
      </p:sp>
      <p:pic>
        <p:nvPicPr>
          <p:cNvPr id="4" name="Picture 3">
            <a:extLst>
              <a:ext uri="{FF2B5EF4-FFF2-40B4-BE49-F238E27FC236}">
                <a16:creationId xmlns:a16="http://schemas.microsoft.com/office/drawing/2014/main" id="{362E247E-7B6F-4F32-AB1B-BBAACBA88B53}"/>
              </a:ext>
            </a:extLst>
          </p:cNvPr>
          <p:cNvPicPr>
            <a:picLocks noChangeAspect="1"/>
          </p:cNvPicPr>
          <p:nvPr/>
        </p:nvPicPr>
        <p:blipFill>
          <a:blip r:embed="rId2"/>
          <a:stretch>
            <a:fillRect/>
          </a:stretch>
        </p:blipFill>
        <p:spPr>
          <a:xfrm>
            <a:off x="2113591" y="2874634"/>
            <a:ext cx="4916817" cy="2937534"/>
          </a:xfrm>
          <a:prstGeom prst="rect">
            <a:avLst/>
          </a:prstGeom>
          <a:ln w="381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2306914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Research Questions</a:t>
            </a:r>
          </a:p>
        </p:txBody>
      </p:sp>
      <p:sp>
        <p:nvSpPr>
          <p:cNvPr id="4" name="TextBox 3">
            <a:extLst>
              <a:ext uri="{FF2B5EF4-FFF2-40B4-BE49-F238E27FC236}">
                <a16:creationId xmlns:a16="http://schemas.microsoft.com/office/drawing/2014/main" id="{01F95188-B777-45C8-B957-456B128CB408}"/>
              </a:ext>
            </a:extLst>
          </p:cNvPr>
          <p:cNvSpPr txBox="1"/>
          <p:nvPr/>
        </p:nvSpPr>
        <p:spPr>
          <a:xfrm>
            <a:off x="533400" y="2133600"/>
            <a:ext cx="7772400" cy="2585323"/>
          </a:xfrm>
          <a:prstGeom prst="rect">
            <a:avLst/>
          </a:prstGeom>
          <a:noFill/>
        </p:spPr>
        <p:txBody>
          <a:bodyPr wrap="square">
            <a:spAutoFit/>
          </a:bodyPr>
          <a:lstStyle/>
          <a:p>
            <a:r>
              <a:rPr lang="en-US" dirty="0"/>
              <a:t> </a:t>
            </a:r>
            <a:r>
              <a:rPr lang="en-US" dirty="0" err="1"/>
              <a:t>i</a:t>
            </a:r>
            <a:r>
              <a:rPr lang="en-US" dirty="0"/>
              <a:t>) What are the likely economic gains associated with RT with integration of improved maize varieties? </a:t>
            </a:r>
          </a:p>
          <a:p>
            <a:pPr marL="285750" indent="-285750">
              <a:buFont typeface="Arial" panose="020B0604020202020204" pitchFamily="34" charset="0"/>
              <a:buChar char="•"/>
            </a:pPr>
            <a:endParaRPr lang="en-US" dirty="0"/>
          </a:p>
          <a:p>
            <a:r>
              <a:rPr lang="en-US" dirty="0"/>
              <a:t>ii) How does RT tillage improve soil water availability for crop production in water stress periods? </a:t>
            </a:r>
          </a:p>
          <a:p>
            <a:pPr marL="285750" indent="-285750">
              <a:buFont typeface="Arial" panose="020B0604020202020204" pitchFamily="34" charset="0"/>
              <a:buChar char="•"/>
            </a:pPr>
            <a:endParaRPr lang="en-US" dirty="0"/>
          </a:p>
          <a:p>
            <a:r>
              <a:rPr lang="en-US" dirty="0"/>
              <a:t>iii) How much calories  and protein production can be attributed to in situations of rain-water shortage? </a:t>
            </a:r>
          </a:p>
          <a:p>
            <a:endParaRPr lang="en-US" dirty="0"/>
          </a:p>
        </p:txBody>
      </p:sp>
    </p:spTree>
    <p:extLst>
      <p:ext uri="{BB962C8B-B14F-4D97-AF65-F5344CB8AC3E}">
        <p14:creationId xmlns:p14="http://schemas.microsoft.com/office/powerpoint/2010/main" val="4219587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14400"/>
            <a:ext cx="7620000" cy="914400"/>
          </a:xfrm>
        </p:spPr>
        <p:txBody>
          <a:bodyPr/>
          <a:lstStyle/>
          <a:p>
            <a:r>
              <a:rPr lang="en-US" sz="3600" dirty="0"/>
              <a:t>Effect of rip tillage and conventional tillage on maize performance</a:t>
            </a:r>
          </a:p>
        </p:txBody>
      </p:sp>
      <p:pic>
        <p:nvPicPr>
          <p:cNvPr id="7" name="Picture 2">
            <a:extLst>
              <a:ext uri="{FF2B5EF4-FFF2-40B4-BE49-F238E27FC236}">
                <a16:creationId xmlns:a16="http://schemas.microsoft.com/office/drawing/2014/main" id="{5E208089-4537-46F7-B441-9F6846DE9D2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768" y="2057400"/>
            <a:ext cx="8286464" cy="337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a:extLst>
              <a:ext uri="{FF2B5EF4-FFF2-40B4-BE49-F238E27FC236}">
                <a16:creationId xmlns:a16="http://schemas.microsoft.com/office/drawing/2014/main" id="{1DF316F7-E1AA-43A4-8557-3D9E0CFDFCF4}"/>
              </a:ext>
            </a:extLst>
          </p:cNvPr>
          <p:cNvSpPr txBox="1"/>
          <p:nvPr/>
        </p:nvSpPr>
        <p:spPr>
          <a:xfrm>
            <a:off x="457200" y="4953000"/>
            <a:ext cx="8258032" cy="1477328"/>
          </a:xfrm>
          <a:prstGeom prst="rect">
            <a:avLst/>
          </a:prstGeom>
          <a:noFill/>
        </p:spPr>
        <p:txBody>
          <a:bodyPr wrap="square">
            <a:spAutoFit/>
          </a:bodyPr>
          <a:lstStyle/>
          <a:p>
            <a:r>
              <a:rPr lang="en-US" dirty="0"/>
              <a:t>*= No maize grain yield produced under mother trial during 2018/2019 cropping season due to drought; DM = Dry matter yield; CT = Conventional tillage; DCK9089= commercial hybrid maize variety; WE2109 = Water Efficiency Maize variety; RT = Rip tillage. SE± = Standard error; CV = Coefficient of variation; Means followed with the same letter within a column are not significantly at 5% probability level.</a:t>
            </a:r>
          </a:p>
        </p:txBody>
      </p:sp>
    </p:spTree>
    <p:extLst>
      <p:ext uri="{BB962C8B-B14F-4D97-AF65-F5344CB8AC3E}">
        <p14:creationId xmlns:p14="http://schemas.microsoft.com/office/powerpoint/2010/main" val="4258872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Effect of rip tillage and conventional tillage on maize performance</a:t>
            </a:r>
          </a:p>
        </p:txBody>
      </p:sp>
      <p:sp>
        <p:nvSpPr>
          <p:cNvPr id="4" name="TextBox 3">
            <a:extLst>
              <a:ext uri="{FF2B5EF4-FFF2-40B4-BE49-F238E27FC236}">
                <a16:creationId xmlns:a16="http://schemas.microsoft.com/office/drawing/2014/main" id="{01F95188-B777-45C8-B957-456B128CB408}"/>
              </a:ext>
            </a:extLst>
          </p:cNvPr>
          <p:cNvSpPr txBox="1"/>
          <p:nvPr/>
        </p:nvSpPr>
        <p:spPr>
          <a:xfrm>
            <a:off x="570914" y="3581400"/>
            <a:ext cx="7772400" cy="1754326"/>
          </a:xfrm>
          <a:prstGeom prst="rect">
            <a:avLst/>
          </a:prstGeom>
          <a:noFill/>
        </p:spPr>
        <p:txBody>
          <a:bodyPr wrap="square">
            <a:spAutoFit/>
          </a:bodyPr>
          <a:lstStyle/>
          <a:p>
            <a:pPr marL="285750" indent="-285750">
              <a:buFont typeface="Arial" panose="020B0604020202020204" pitchFamily="34" charset="0"/>
              <a:buChar char="•"/>
            </a:pPr>
            <a:r>
              <a:rPr lang="en-US" dirty="0"/>
              <a:t> The RT+DKC9089 and RT+WE2109 treatments significantly (P&lt;0.05) had higher maize grain yield compared to CT treatments.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These  treatments  had yield advantage of 22% and 26 % respectively over CT with the same varieties.</a:t>
            </a:r>
          </a:p>
          <a:p>
            <a:endParaRPr lang="en-US" dirty="0"/>
          </a:p>
        </p:txBody>
      </p:sp>
    </p:spTree>
    <p:extLst>
      <p:ext uri="{BB962C8B-B14F-4D97-AF65-F5344CB8AC3E}">
        <p14:creationId xmlns:p14="http://schemas.microsoft.com/office/powerpoint/2010/main" val="3182241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33400" y="838200"/>
            <a:ext cx="6858000" cy="838200"/>
          </a:xfrm>
        </p:spPr>
        <p:txBody>
          <a:bodyPr>
            <a:normAutofit fontScale="62500" lnSpcReduction="20000"/>
          </a:bodyPr>
          <a:lstStyle/>
          <a:p>
            <a:r>
              <a:rPr lang="en-US" dirty="0"/>
              <a:t>Effect of tillage methods on cumulative infiltration</a:t>
            </a:r>
          </a:p>
        </p:txBody>
      </p:sp>
      <p:pic>
        <p:nvPicPr>
          <p:cNvPr id="4" name="Picture 2">
            <a:extLst>
              <a:ext uri="{FF2B5EF4-FFF2-40B4-BE49-F238E27FC236}">
                <a16:creationId xmlns:a16="http://schemas.microsoft.com/office/drawing/2014/main" id="{6597700E-9FEC-4042-B2F6-0630309686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981200"/>
            <a:ext cx="6441831" cy="3872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E739CBBE-558E-41E1-97E6-6331DAABAA41}"/>
              </a:ext>
            </a:extLst>
          </p:cNvPr>
          <p:cNvSpPr txBox="1"/>
          <p:nvPr/>
        </p:nvSpPr>
        <p:spPr>
          <a:xfrm>
            <a:off x="533400" y="5853437"/>
            <a:ext cx="4572000" cy="369332"/>
          </a:xfrm>
          <a:prstGeom prst="rect">
            <a:avLst/>
          </a:prstGeom>
          <a:noFill/>
        </p:spPr>
        <p:txBody>
          <a:bodyPr wrap="square">
            <a:spAutoFit/>
          </a:bodyPr>
          <a:lstStyle/>
          <a:p>
            <a:r>
              <a:rPr lang="en-US" dirty="0"/>
              <a:t>CT = Conventional tillage; RT = Rip tillage </a:t>
            </a:r>
          </a:p>
        </p:txBody>
      </p:sp>
    </p:spTree>
    <p:extLst>
      <p:ext uri="{BB962C8B-B14F-4D97-AF65-F5344CB8AC3E}">
        <p14:creationId xmlns:p14="http://schemas.microsoft.com/office/powerpoint/2010/main" val="2304827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Cont.</a:t>
            </a:r>
          </a:p>
        </p:txBody>
      </p:sp>
      <p:sp>
        <p:nvSpPr>
          <p:cNvPr id="4" name="TextBox 3">
            <a:extLst>
              <a:ext uri="{FF2B5EF4-FFF2-40B4-BE49-F238E27FC236}">
                <a16:creationId xmlns:a16="http://schemas.microsoft.com/office/drawing/2014/main" id="{01F95188-B777-45C8-B957-456B128CB408}"/>
              </a:ext>
            </a:extLst>
          </p:cNvPr>
          <p:cNvSpPr txBox="1"/>
          <p:nvPr/>
        </p:nvSpPr>
        <p:spPr>
          <a:xfrm>
            <a:off x="533400" y="2133600"/>
            <a:ext cx="7772400" cy="1200329"/>
          </a:xfrm>
          <a:prstGeom prst="rect">
            <a:avLst/>
          </a:prstGeom>
          <a:noFill/>
        </p:spPr>
        <p:txBody>
          <a:bodyPr wrap="square">
            <a:spAutoFit/>
          </a:bodyPr>
          <a:lstStyle/>
          <a:p>
            <a:pPr marL="285750" indent="-285750">
              <a:buFont typeface="Arial" panose="020B0604020202020204" pitchFamily="34" charset="0"/>
              <a:buChar char="•"/>
            </a:pPr>
            <a:r>
              <a:rPr lang="en-US" dirty="0"/>
              <a:t>During 2018/2019 and 2019/2020 crop seasons study was undertaken at </a:t>
            </a:r>
            <a:r>
              <a:rPr lang="en-US" dirty="0" err="1"/>
              <a:t>Kiperesa</a:t>
            </a:r>
            <a:r>
              <a:rPr lang="en-US" dirty="0"/>
              <a:t> village to assess the benefits of RT in terms of maize performance, economic gain, soil water conservation and nutrition. </a:t>
            </a:r>
          </a:p>
          <a:p>
            <a:endParaRPr lang="en-US" dirty="0"/>
          </a:p>
        </p:txBody>
      </p:sp>
    </p:spTree>
    <p:extLst>
      <p:ext uri="{BB962C8B-B14F-4D97-AF65-F5344CB8AC3E}">
        <p14:creationId xmlns:p14="http://schemas.microsoft.com/office/powerpoint/2010/main" val="13619187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1" id="{FEE71386-A727-664D-A579-D4510B3075A4}" vid="{AE5F23AF-5D07-7241-848F-4AE807F58DFD}"/>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FEE71386-A727-664D-A579-D4510B3075A4}" vid="{2AD9709E-F7EB-FA48-8D01-7FC550A6681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3E26CE0-AB66-4F91-BD00-58CA3546E3E5}">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15851436-67EF-41C7-86D1-3904960B830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147</TotalTime>
  <Words>865</Words>
  <Application>Microsoft Office PowerPoint</Application>
  <PresentationFormat>On-screen Show (4:3)</PresentationFormat>
  <Paragraphs>63</Paragraphs>
  <Slides>18</Slides>
  <Notes>1</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18</vt:i4>
      </vt:variant>
    </vt:vector>
  </HeadingPairs>
  <TitlesOfParts>
    <vt:vector size="25" baseType="lpstr">
      <vt:lpstr>Arial</vt:lpstr>
      <vt:lpstr>Calibri</vt:lpstr>
      <vt:lpstr>Gill Sans</vt:lpstr>
      <vt:lpstr>Wingdings</vt:lpstr>
      <vt:lpstr>Africa RISING presentation_template</vt:lpstr>
      <vt:lpstr>1_Custom Design</vt:lpstr>
      <vt:lpstr>Document</vt:lpstr>
      <vt:lpstr>PowerPoint Presentation</vt:lpstr>
      <vt:lpstr>PowerPoint Presentation</vt:lpstr>
      <vt:lpstr>PowerPoint Presentation</vt:lpstr>
      <vt:lpstr>Ripper tillage implement</vt:lpstr>
      <vt:lpstr>PowerPoint Presentation</vt:lpstr>
      <vt:lpstr>Effect of rip tillage and conventional tillage on maize performance</vt:lpstr>
      <vt:lpstr>PowerPoint Presentation</vt:lpstr>
      <vt:lpstr>PowerPoint Presentation</vt:lpstr>
      <vt:lpstr>PowerPoint Presentation</vt:lpstr>
      <vt:lpstr>PowerPoint Presentation</vt:lpstr>
      <vt:lpstr>PowerPoint Presentation</vt:lpstr>
      <vt:lpstr>PowerPoint Presentation</vt:lpstr>
      <vt:lpstr>Economic gains and gross margin analysis  </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Odhong, Jonathan (IITA)</dc:creator>
  <cp:lastModifiedBy>Eveline Massam</cp:lastModifiedBy>
  <cp:revision>7</cp:revision>
  <cp:lastPrinted>2011-10-06T11:45:23Z</cp:lastPrinted>
  <dcterms:created xsi:type="dcterms:W3CDTF">2020-07-17T08:59:01Z</dcterms:created>
  <dcterms:modified xsi:type="dcterms:W3CDTF">2021-08-20T14:47:16Z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